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28"/>
  </p:handoutMasterIdLst>
  <p:sldIdLst>
    <p:sldId id="273" r:id="rId2"/>
    <p:sldId id="257" r:id="rId3"/>
    <p:sldId id="275" r:id="rId4"/>
    <p:sldId id="258" r:id="rId5"/>
    <p:sldId id="274" r:id="rId6"/>
    <p:sldId id="259" r:id="rId7"/>
    <p:sldId id="260" r:id="rId8"/>
    <p:sldId id="261" r:id="rId9"/>
    <p:sldId id="279" r:id="rId10"/>
    <p:sldId id="262" r:id="rId11"/>
    <p:sldId id="263" r:id="rId12"/>
    <p:sldId id="264" r:id="rId13"/>
    <p:sldId id="276" r:id="rId14"/>
    <p:sldId id="266" r:id="rId15"/>
    <p:sldId id="265" r:id="rId16"/>
    <p:sldId id="280" r:id="rId17"/>
    <p:sldId id="281" r:id="rId18"/>
    <p:sldId id="267" r:id="rId19"/>
    <p:sldId id="268" r:id="rId20"/>
    <p:sldId id="277" r:id="rId21"/>
    <p:sldId id="269" r:id="rId22"/>
    <p:sldId id="282" r:id="rId23"/>
    <p:sldId id="278" r:id="rId24"/>
    <p:sldId id="270" r:id="rId25"/>
    <p:sldId id="271" r:id="rId26"/>
    <p:sldId id="27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2076582-A2C4-4453-AE70-654CDD63B0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16FA2D-DD3F-4425-88FB-B8CB0152D7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ECBA7-18A7-4280-A9BA-A2F8E1FD696B}" type="datetimeFigureOut">
              <a:rPr lang="fr-BE" smtClean="0"/>
              <a:t>11-11-19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3A33C7-DEBE-4D98-8DDF-D9EED22C24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E062B5E-AA5B-4F0F-A3C9-F694B864C0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F8D8F-5281-4444-8722-688F507B970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08549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0DEE-9602-43B9-9A68-E6690DDB75D8}" type="datetimeFigureOut">
              <a:rPr lang="fr-BE" smtClean="0"/>
              <a:t>11-11-19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15177-0CD5-451A-9F87-24D47F40759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077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0DEE-9602-43B9-9A68-E6690DDB75D8}" type="datetimeFigureOut">
              <a:rPr lang="fr-BE" smtClean="0"/>
              <a:t>11-11-19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15177-0CD5-451A-9F87-24D47F40759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39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0DEE-9602-43B9-9A68-E6690DDB75D8}" type="datetimeFigureOut">
              <a:rPr lang="fr-BE" smtClean="0"/>
              <a:t>11-11-19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15177-0CD5-451A-9F87-24D47F40759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217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0DEE-9602-43B9-9A68-E6690DDB75D8}" type="datetimeFigureOut">
              <a:rPr lang="fr-BE" smtClean="0"/>
              <a:t>11-11-19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15177-0CD5-451A-9F87-24D47F40759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6440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0DEE-9602-43B9-9A68-E6690DDB75D8}" type="datetimeFigureOut">
              <a:rPr lang="fr-BE" smtClean="0"/>
              <a:t>11-11-19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15177-0CD5-451A-9F87-24D47F40759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366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0DEE-9602-43B9-9A68-E6690DDB75D8}" type="datetimeFigureOut">
              <a:rPr lang="fr-BE" smtClean="0"/>
              <a:t>11-11-19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15177-0CD5-451A-9F87-24D47F40759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776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0DEE-9602-43B9-9A68-E6690DDB75D8}" type="datetimeFigureOut">
              <a:rPr lang="fr-BE" smtClean="0"/>
              <a:t>11-11-19</a:t>
            </a:fld>
            <a:endParaRPr lang="fr-B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15177-0CD5-451A-9F87-24D47F40759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84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0DEE-9602-43B9-9A68-E6690DDB75D8}" type="datetimeFigureOut">
              <a:rPr lang="fr-BE" smtClean="0"/>
              <a:t>11-11-19</a:t>
            </a:fld>
            <a:endParaRPr lang="fr-B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15177-0CD5-451A-9F87-24D47F40759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923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0DEE-9602-43B9-9A68-E6690DDB75D8}" type="datetimeFigureOut">
              <a:rPr lang="fr-BE" smtClean="0"/>
              <a:t>11-11-19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15177-0CD5-451A-9F87-24D47F40759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326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0DEE-9602-43B9-9A68-E6690DDB75D8}" type="datetimeFigureOut">
              <a:rPr lang="fr-BE" smtClean="0"/>
              <a:t>11-11-19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15177-0CD5-451A-9F87-24D47F40759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79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0DEE-9602-43B9-9A68-E6690DDB75D8}" type="datetimeFigureOut">
              <a:rPr lang="fr-BE" smtClean="0"/>
              <a:t>11-11-19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15177-0CD5-451A-9F87-24D47F40759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628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E50DEE-9602-43B9-9A68-E6690DDB75D8}" type="datetimeFigureOut">
              <a:rPr lang="fr-BE" smtClean="0"/>
              <a:t>11-11-19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BF515177-0CD5-451A-9F87-24D47F40759E}" type="slidenum">
              <a:rPr lang="fr-BE" smtClean="0"/>
              <a:t>‹N°›</a:t>
            </a:fld>
            <a:endParaRPr lang="fr-BE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1FB8C6A-B74D-4D7E-BBC0-5A94D97CFF4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672" y="4603750"/>
            <a:ext cx="20669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92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79EAAB-C11D-48FF-B92F-9158B425B19D}"/>
              </a:ext>
            </a:extLst>
          </p:cNvPr>
          <p:cNvSpPr/>
          <p:nvPr/>
        </p:nvSpPr>
        <p:spPr>
          <a:xfrm>
            <a:off x="-83128" y="459448"/>
            <a:ext cx="12561455" cy="1473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43AEEA09-55D8-44B3-B9DA-612FAE16D9A2}"/>
              </a:ext>
            </a:extLst>
          </p:cNvPr>
          <p:cNvSpPr txBox="1">
            <a:spLocks/>
          </p:cNvSpPr>
          <p:nvPr/>
        </p:nvSpPr>
        <p:spPr>
          <a:xfrm>
            <a:off x="-41565" y="589912"/>
            <a:ext cx="12478327" cy="121227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BE" sz="4800" b="1">
                <a:solidFill>
                  <a:schemeClr val="bg1"/>
                </a:solidFill>
                <a:latin typeface="Trebuchet MS" panose="020B0603020202020204" pitchFamily="34" charset="0"/>
              </a:rPr>
              <a:t>Programme </a:t>
            </a:r>
            <a:r>
              <a:rPr lang="fr-BE" sz="4800" b="1" dirty="0">
                <a:solidFill>
                  <a:schemeClr val="bg1"/>
                </a:solidFill>
                <a:latin typeface="Trebuchet MS" panose="020B0603020202020204" pitchFamily="34" charset="0"/>
              </a:rPr>
              <a:t>stratégique transversal (PST)</a:t>
            </a:r>
            <a:br>
              <a:rPr lang="fr-BE" sz="4800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fr-BE" sz="4800" b="1" dirty="0">
                <a:solidFill>
                  <a:schemeClr val="bg1"/>
                </a:solidFill>
                <a:latin typeface="Trebuchet MS" panose="020B0603020202020204" pitchFamily="34" charset="0"/>
              </a:rPr>
              <a:t>2018-2024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53D020E-F87F-4588-9B15-A0F64015D7AC}"/>
              </a:ext>
            </a:extLst>
          </p:cNvPr>
          <p:cNvSpPr/>
          <p:nvPr/>
        </p:nvSpPr>
        <p:spPr>
          <a:xfrm>
            <a:off x="9336506" y="4608095"/>
            <a:ext cx="3886200" cy="38140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88C534F-93F4-4160-AC85-2C6DB67E2A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156" y="4987089"/>
            <a:ext cx="2085844" cy="176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091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7C3C6D-0001-4CA9-9235-19B409BB8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durable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8FE13C-8AD8-4BBC-9F4F-E0A514FC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Amélioration de l’épuration des eaux usées</a:t>
            </a:r>
          </a:p>
          <a:p>
            <a:pPr marL="0" indent="0">
              <a:buNone/>
            </a:pPr>
            <a:r>
              <a:rPr lang="fr-BE" sz="2200" i="1" dirty="0"/>
              <a:t>Actions :</a:t>
            </a:r>
          </a:p>
          <a:p>
            <a:pPr marL="0" indent="0">
              <a:buNone/>
            </a:pPr>
            <a:r>
              <a:rPr lang="fr-BE" sz="2200" dirty="0"/>
              <a:t>Poursuite de l’égouttage sur le territoire de la commune – Etude RN 61</a:t>
            </a:r>
          </a:p>
          <a:p>
            <a:pPr marL="0" indent="0">
              <a:buNone/>
            </a:pPr>
            <a:r>
              <a:rPr lang="fr-BE" sz="2200" dirty="0"/>
              <a:t>Evacuation des boues du bassin d’orage</a:t>
            </a:r>
          </a:p>
          <a:p>
            <a:pPr marL="0" indent="0">
              <a:buNone/>
            </a:pPr>
            <a:r>
              <a:rPr lang="fr-BE" sz="2200" dirty="0"/>
              <a:t>Travaux d’évacuation des terres suite au travaux avec égouttage Oeveren/Plein-Vent</a:t>
            </a:r>
          </a:p>
          <a:p>
            <a:pPr marL="0" indent="0">
              <a:buNone/>
            </a:pPr>
            <a:r>
              <a:rPr lang="fr-BE" sz="2200" dirty="0"/>
              <a:t>Egouttage rue des Fusillés</a:t>
            </a:r>
          </a:p>
          <a:p>
            <a:pPr marL="0" indent="0">
              <a:buNone/>
            </a:pPr>
            <a:r>
              <a:rPr lang="fr-BE" sz="2200" dirty="0"/>
              <a:t>Egouttage et réfection voirie Plein-Vent/Heggen - Phase 2</a:t>
            </a:r>
          </a:p>
          <a:p>
            <a:pPr marL="0" indent="0">
              <a:buNone/>
            </a:pPr>
            <a:r>
              <a:rPr lang="fr-BE" sz="2200" dirty="0"/>
              <a:t>Lagunage du </a:t>
            </a:r>
            <a:r>
              <a:rPr lang="fr-BE" sz="2200" dirty="0" err="1"/>
              <a:t>Breyenborn</a:t>
            </a:r>
            <a:endParaRPr lang="fr-BE" sz="2200" dirty="0"/>
          </a:p>
          <a:p>
            <a:pPr marL="0" indent="0">
              <a:buNone/>
            </a:pPr>
            <a:endParaRPr lang="fr-BE" sz="2200" dirty="0"/>
          </a:p>
          <a:p>
            <a:pPr marL="0" indent="0">
              <a:buNone/>
            </a:pPr>
            <a:endParaRPr lang="fr-BE" sz="2200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0883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E34AB9-7070-44E4-844D-38C12275F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durable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30E910-FBE0-406A-940A-1BA981686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Gestion des voiries</a:t>
            </a:r>
          </a:p>
          <a:p>
            <a:pPr marL="0" indent="0">
              <a:buNone/>
            </a:pPr>
            <a:r>
              <a:rPr lang="fr-BE" sz="2000" i="1" dirty="0"/>
              <a:t>Actions :</a:t>
            </a:r>
          </a:p>
          <a:p>
            <a:pPr marL="0" indent="0">
              <a:buNone/>
            </a:pPr>
            <a:r>
              <a:rPr lang="fr-BE" sz="2000" dirty="0"/>
              <a:t>Marché stock annuel</a:t>
            </a:r>
          </a:p>
          <a:p>
            <a:pPr marL="0" indent="0">
              <a:buNone/>
            </a:pPr>
            <a:r>
              <a:rPr lang="fr-BE" sz="2000" dirty="0"/>
              <a:t>Raclages/poses </a:t>
            </a:r>
            <a:r>
              <a:rPr lang="fr-BE" sz="2000" dirty="0" err="1"/>
              <a:t>Heggensbrück</a:t>
            </a:r>
            <a:r>
              <a:rPr lang="fr-BE" sz="2000" dirty="0"/>
              <a:t> – Hoyoux –Meuschemen</a:t>
            </a:r>
          </a:p>
          <a:p>
            <a:pPr marL="0" indent="0">
              <a:buNone/>
            </a:pPr>
            <a:r>
              <a:rPr lang="fr-BE" sz="2000" dirty="0"/>
              <a:t>Pics Verts Baelen 2 (liaison parc communal-Chemin de la Joie)</a:t>
            </a:r>
          </a:p>
          <a:p>
            <a:pPr marL="0" indent="0">
              <a:buNone/>
            </a:pPr>
            <a:r>
              <a:rPr lang="fr-BE" sz="2000" dirty="0"/>
              <a:t>Réfection de l’Allée des Saules</a:t>
            </a:r>
          </a:p>
          <a:p>
            <a:pPr marL="0" indent="0">
              <a:buNone/>
            </a:pPr>
            <a:r>
              <a:rPr lang="fr-BE" sz="2000" dirty="0"/>
              <a:t>Stabilisation des chemins communaux</a:t>
            </a:r>
          </a:p>
          <a:p>
            <a:pPr marL="0" indent="0">
              <a:buNone/>
            </a:pPr>
            <a:r>
              <a:rPr lang="fr-BE" sz="2000" dirty="0"/>
              <a:t>Aménagement d’une zone de parking sur le terrain situé entre la route de Dolhain et le FC Baelen</a:t>
            </a:r>
          </a:p>
          <a:p>
            <a:pPr marL="0" indent="0">
              <a:buNone/>
            </a:pP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73322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3D7401-59B4-47AC-98AF-17BF1D417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durable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477ACC-5D11-4A24-A061-7836D75F8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Gestion des bâtiments communaux</a:t>
            </a:r>
          </a:p>
          <a:p>
            <a:pPr marL="0" indent="0">
              <a:buNone/>
            </a:pPr>
            <a:r>
              <a:rPr lang="fr-BE" sz="2200" i="1" dirty="0"/>
              <a:t>Actions :</a:t>
            </a:r>
          </a:p>
          <a:p>
            <a:pPr marL="0" indent="0">
              <a:buNone/>
            </a:pPr>
            <a:r>
              <a:rPr lang="fr-BE" sz="2000" dirty="0"/>
              <a:t>Mise en conformité du foyer culturel</a:t>
            </a:r>
          </a:p>
          <a:p>
            <a:pPr marL="0" indent="0">
              <a:buNone/>
            </a:pPr>
            <a:r>
              <a:rPr lang="fr-BE" sz="2000" dirty="0"/>
              <a:t>Aménagements au hall de voirie</a:t>
            </a:r>
          </a:p>
          <a:p>
            <a:pPr marL="0" indent="0">
              <a:buNone/>
            </a:pPr>
            <a:r>
              <a:rPr lang="fr-BE" sz="2000" dirty="0"/>
              <a:t>Aménagement de trémies au hall de voirie</a:t>
            </a:r>
          </a:p>
          <a:p>
            <a:pPr marL="0" indent="0">
              <a:buNone/>
            </a:pP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1528210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3BAD67-978B-43EF-9E1B-25B8EBF4B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OBJECTIF STRATEGIQUE</a:t>
            </a:r>
            <a:endParaRPr lang="fr-BE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DDFDBA-884B-478D-8946-876DC60B2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ÊTRE UNE COMMUNE OÙ IL FAIT BON VIVRE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3756487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9D3396-0C38-4CF8-B7AB-F90FB7C3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où il fait bon vivre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7FF9D1-3C51-4DEF-A5F0-4DCE0F091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Faciliter l’accès à la culture</a:t>
            </a:r>
          </a:p>
          <a:p>
            <a:pPr marL="0" indent="0">
              <a:buNone/>
            </a:pPr>
            <a:r>
              <a:rPr lang="fr-BE" sz="2000" i="1" dirty="0"/>
              <a:t>Actions :</a:t>
            </a:r>
          </a:p>
          <a:p>
            <a:pPr marL="0" indent="0">
              <a:buNone/>
            </a:pPr>
            <a:r>
              <a:rPr lang="fr-BE" sz="2000" dirty="0"/>
              <a:t>Diversification de l’offre culturelle (spectacles variés pour divers types de publics)</a:t>
            </a:r>
          </a:p>
          <a:p>
            <a:pPr marL="0" indent="0">
              <a:buNone/>
            </a:pPr>
            <a:r>
              <a:rPr lang="fr-BE" sz="2000" dirty="0"/>
              <a:t>Ouverture des églises avec activités culturelles</a:t>
            </a:r>
          </a:p>
          <a:p>
            <a:pPr marL="0" indent="0">
              <a:buNone/>
            </a:pPr>
            <a:r>
              <a:rPr lang="fr-BE" sz="2000" dirty="0"/>
              <a:t>Restauration des vitraux de l’église de Baelen</a:t>
            </a:r>
          </a:p>
          <a:p>
            <a:pPr marL="0" indent="0">
              <a:buNone/>
            </a:pPr>
            <a:endParaRPr lang="fr-BE" sz="2400" dirty="0"/>
          </a:p>
          <a:p>
            <a:pPr marL="0" indent="0">
              <a:buNone/>
            </a:pP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1106549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D3F7B-C8CF-4DB5-B464-BEC3F022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où il fait bon vivre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3E07AE-726A-40EC-ACE7-4F0516053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BE" sz="33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BE" sz="3300" b="1" cap="small" dirty="0">
                <a:solidFill>
                  <a:schemeClr val="accent1"/>
                </a:solidFill>
              </a:rPr>
              <a:t>Favoriser le vivre ensemble</a:t>
            </a:r>
          </a:p>
          <a:p>
            <a:pPr marL="0" indent="0">
              <a:buNone/>
            </a:pPr>
            <a:r>
              <a:rPr lang="fr-BE" sz="2000" i="1" dirty="0"/>
              <a:t>Actions :</a:t>
            </a:r>
          </a:p>
          <a:p>
            <a:pPr marL="0" indent="0">
              <a:buNone/>
            </a:pPr>
            <a:r>
              <a:rPr lang="fr-BE" sz="2000" dirty="0"/>
              <a:t>Lancement d’une campagne de sensibilisation au bruit dans les écoles</a:t>
            </a:r>
          </a:p>
          <a:p>
            <a:pPr marL="0" indent="0">
              <a:buNone/>
            </a:pPr>
            <a:r>
              <a:rPr lang="fr-BE" sz="2000" dirty="0"/>
              <a:t>Création d’une application de communication avec les parents d’élèves</a:t>
            </a:r>
          </a:p>
          <a:p>
            <a:pPr marL="0" indent="0">
              <a:buNone/>
            </a:pPr>
            <a:r>
              <a:rPr lang="fr-BE" sz="2000" dirty="0"/>
              <a:t>Agrandissement de la cour de récréation de Membach</a:t>
            </a:r>
          </a:p>
          <a:p>
            <a:pPr marL="0" indent="0">
              <a:buNone/>
            </a:pPr>
            <a:r>
              <a:rPr lang="fr-BE" sz="2000" dirty="0"/>
              <a:t>Modernisation de la plaine de jeux à Membach</a:t>
            </a:r>
          </a:p>
          <a:p>
            <a:pPr marL="0" indent="0">
              <a:buNone/>
            </a:pPr>
            <a:r>
              <a:rPr lang="fr-BE" sz="2000" dirty="0"/>
              <a:t>Modernisation de la plaine de jeux </a:t>
            </a:r>
            <a:r>
              <a:rPr lang="fr-BE" dirty="0"/>
              <a:t>à</a:t>
            </a:r>
            <a:r>
              <a:rPr lang="fr-BE" sz="2000" dirty="0"/>
              <a:t> Baelen</a:t>
            </a:r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45191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D3F7B-C8CF-4DB5-B464-BEC3F022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où il fait bon vivre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3E07AE-726A-40EC-ACE7-4F0516053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BE" sz="33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BE" sz="3300" b="1" cap="small" dirty="0">
                <a:solidFill>
                  <a:schemeClr val="accent1"/>
                </a:solidFill>
              </a:rPr>
              <a:t>Favoriser le vivre ensemble</a:t>
            </a:r>
          </a:p>
          <a:p>
            <a:pPr marL="0" indent="0">
              <a:buNone/>
            </a:pPr>
            <a:r>
              <a:rPr lang="fr-BE" sz="2000" i="1" dirty="0"/>
              <a:t>Actions :</a:t>
            </a:r>
          </a:p>
          <a:p>
            <a:pPr marL="0" indent="0">
              <a:buNone/>
            </a:pPr>
            <a:r>
              <a:rPr lang="fr-BE" sz="2000" dirty="0"/>
              <a:t>Mise à disposition d’un local pour la création d’un lieu de rencontre de type brasserie</a:t>
            </a:r>
          </a:p>
          <a:p>
            <a:pPr marL="0" indent="0">
              <a:buNone/>
            </a:pPr>
            <a:r>
              <a:rPr lang="fr-BE" sz="2000" dirty="0"/>
              <a:t>Engagement d’un(e) coordinateur/</a:t>
            </a:r>
            <a:r>
              <a:rPr lang="fr-BE" sz="2000" dirty="0" err="1"/>
              <a:t>trice</a:t>
            </a:r>
            <a:r>
              <a:rPr lang="fr-BE" sz="2000" dirty="0"/>
              <a:t> ATL à temps plein</a:t>
            </a:r>
          </a:p>
          <a:p>
            <a:pPr marL="0" indent="0">
              <a:buNone/>
            </a:pPr>
            <a:r>
              <a:rPr lang="fr-BE" sz="2000" dirty="0"/>
              <a:t>Redynamisation des plaines de vacances</a:t>
            </a:r>
          </a:p>
          <a:p>
            <a:pPr marL="0" indent="0">
              <a:buNone/>
            </a:pPr>
            <a:r>
              <a:rPr lang="fr-BE" sz="2000" dirty="0"/>
              <a:t>Création d’une charte de convivialité entre agriculteurs et </a:t>
            </a:r>
            <a:r>
              <a:rPr lang="fr-BE" dirty="0"/>
              <a:t>habitants </a:t>
            </a: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96477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D3F7B-C8CF-4DB5-B464-BEC3F022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où il fait bon vivre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3E07AE-726A-40EC-ACE7-4F0516053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BE" sz="33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BE" sz="3300" b="1" cap="small" dirty="0">
                <a:solidFill>
                  <a:schemeClr val="accent1"/>
                </a:solidFill>
              </a:rPr>
              <a:t>Favoriser le vivre ensemble</a:t>
            </a:r>
          </a:p>
          <a:p>
            <a:pPr marL="0" indent="0">
              <a:buNone/>
            </a:pPr>
            <a:r>
              <a:rPr lang="fr-BE" sz="2000" i="1" dirty="0"/>
              <a:t>Actions :</a:t>
            </a:r>
          </a:p>
          <a:p>
            <a:pPr marL="0" indent="0">
              <a:buNone/>
            </a:pPr>
            <a:r>
              <a:rPr lang="fr-BE" sz="2000" dirty="0"/>
              <a:t>Réhabilitation du terrain de pétanque au parc communal de Baelen</a:t>
            </a:r>
          </a:p>
          <a:p>
            <a:pPr marL="0" indent="0">
              <a:buNone/>
            </a:pPr>
            <a:r>
              <a:rPr lang="fr-BE" sz="2000" dirty="0"/>
              <a:t>Soutien logistique aux fêtes de quartier</a:t>
            </a:r>
          </a:p>
          <a:p>
            <a:pPr marL="0" indent="0">
              <a:buNone/>
            </a:pPr>
            <a:r>
              <a:rPr lang="fr-BE" sz="2000" dirty="0"/>
              <a:t>Soutien au projet de rénovation du parvis de l’église</a:t>
            </a:r>
          </a:p>
          <a:p>
            <a:pPr marL="0" indent="0">
              <a:buNone/>
            </a:pPr>
            <a:r>
              <a:rPr lang="fr-BE" dirty="0"/>
              <a:t>Inventaire et publication des possibilités d’hébergement et d’activités touristiques</a:t>
            </a: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20601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DFBD2A-6533-4779-BE25-784AC579C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où il fait bon vivre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0E764E-8F2B-4D14-8383-36302A1DF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3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buNone/>
            </a:pPr>
            <a:r>
              <a:rPr lang="fr-BE" sz="2300" b="1" cap="small" dirty="0">
                <a:solidFill>
                  <a:schemeClr val="accent1"/>
                </a:solidFill>
              </a:rPr>
              <a:t>Favoriser l’activité physique des citoyens</a:t>
            </a:r>
          </a:p>
          <a:p>
            <a:pPr marL="0" indent="0">
              <a:buNone/>
            </a:pPr>
            <a:r>
              <a:rPr lang="fr-BE" sz="2000" i="1" dirty="0"/>
              <a:t>Actions :</a:t>
            </a:r>
          </a:p>
          <a:p>
            <a:pPr marL="0" indent="0">
              <a:buNone/>
            </a:pPr>
            <a:r>
              <a:rPr lang="fr-BE" sz="1800" dirty="0"/>
              <a:t>Aménagement d’un terrain de beach-volley permanent au parc communal</a:t>
            </a:r>
          </a:p>
          <a:p>
            <a:pPr marL="0" indent="0">
              <a:buNone/>
            </a:pPr>
            <a:r>
              <a:rPr lang="fr-BE" sz="1800" dirty="0"/>
              <a:t>Construction d’un hall sportif</a:t>
            </a:r>
          </a:p>
          <a:p>
            <a:pPr marL="0" indent="0">
              <a:buNone/>
            </a:pPr>
            <a:r>
              <a:rPr lang="fr-BE" sz="1800" dirty="0"/>
              <a:t>Aide au RFC Baelen pour l’aménagement de nouveaux terrains</a:t>
            </a:r>
          </a:p>
          <a:p>
            <a:pPr marL="0" indent="0">
              <a:buNone/>
            </a:pPr>
            <a:r>
              <a:rPr lang="fr-BE" sz="1800" dirty="0"/>
              <a:t>Installation d’un terrain de sport de rue à Membach</a:t>
            </a:r>
          </a:p>
          <a:p>
            <a:pPr marL="0" indent="0">
              <a:buNone/>
            </a:pPr>
            <a:r>
              <a:rPr lang="fr-BE" sz="1800" dirty="0"/>
              <a:t>Organisation d’une étape des « Balades de l’été » à vélo</a:t>
            </a:r>
          </a:p>
          <a:p>
            <a:pPr marL="0" indent="0">
              <a:buNone/>
            </a:pP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471263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72BB5E-A4F2-4743-84EB-ACF008F1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où il fait bon vivre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553FE1-20F1-4625-B98C-75F85FC11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sz="23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buNone/>
            </a:pPr>
            <a:r>
              <a:rPr lang="fr-BE" sz="2300" b="1" cap="small" dirty="0">
                <a:solidFill>
                  <a:schemeClr val="accent1"/>
                </a:solidFill>
              </a:rPr>
              <a:t>Veiller à préserver le caractère rural à nos villages</a:t>
            </a:r>
          </a:p>
          <a:p>
            <a:pPr marL="0" indent="0">
              <a:buNone/>
            </a:pPr>
            <a:r>
              <a:rPr lang="fr-BE" sz="2000" i="1" dirty="0"/>
              <a:t>Actions :</a:t>
            </a:r>
          </a:p>
          <a:p>
            <a:pPr marL="0" indent="0">
              <a:buNone/>
            </a:pPr>
            <a:r>
              <a:rPr lang="fr-BE" dirty="0"/>
              <a:t>Apporter une attention particulière à l’intégration des nouvelles constructions au bâti existant</a:t>
            </a:r>
          </a:p>
          <a:p>
            <a:pPr marL="0" indent="0">
              <a:buNone/>
            </a:pPr>
            <a:r>
              <a:rPr lang="fr-BE" sz="2000" dirty="0"/>
              <a:t>Apporter une attention particulière à la densité des logements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4113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4F55F-F8F5-4C05-8B94-8CCC3321D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Les 4 objectifs stratégiques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E05DF5-CAE2-42E3-96CB-08CDC7D04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300" dirty="0"/>
              <a:t>Être une commune durable</a:t>
            </a:r>
          </a:p>
          <a:p>
            <a:r>
              <a:rPr lang="fr-BE" sz="3300" dirty="0"/>
              <a:t>Être une commune où il fait bon vivre</a:t>
            </a:r>
          </a:p>
          <a:p>
            <a:r>
              <a:rPr lang="fr-BE" sz="3300" dirty="0"/>
              <a:t>Être une commune participative</a:t>
            </a:r>
          </a:p>
          <a:p>
            <a:r>
              <a:rPr lang="fr-BE" sz="3300" dirty="0"/>
              <a:t>Être une commune solidaire</a:t>
            </a:r>
          </a:p>
        </p:txBody>
      </p:sp>
    </p:spTree>
    <p:extLst>
      <p:ext uri="{BB962C8B-B14F-4D97-AF65-F5344CB8AC3E}">
        <p14:creationId xmlns:p14="http://schemas.microsoft.com/office/powerpoint/2010/main" val="311112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4BAA3C-663C-4817-81C4-6E7FE813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OBJECTIF STRATEGIQUE</a:t>
            </a:r>
            <a:endParaRPr lang="fr-BE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4705BD-F1B7-475C-9CF0-EB8D1DD00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ÊTRE UNE COMMUNE PARTICIPATIVE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3199024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450DC1-066F-4179-AB42-E717A3597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participative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B7CC36-A2A8-4A27-883C-BF9D4EFAF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3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buNone/>
            </a:pPr>
            <a:r>
              <a:rPr lang="fr-BE" sz="2300" b="1" cap="small" dirty="0">
                <a:solidFill>
                  <a:schemeClr val="accent1"/>
                </a:solidFill>
              </a:rPr>
              <a:t>Encourager la participation citoyenne</a:t>
            </a:r>
          </a:p>
          <a:p>
            <a:pPr marL="0" indent="0">
              <a:buNone/>
            </a:pPr>
            <a:r>
              <a:rPr lang="fr-BE" sz="2000" i="1" dirty="0"/>
              <a:t>Actions :</a:t>
            </a:r>
          </a:p>
          <a:p>
            <a:pPr marL="0" indent="0">
              <a:buNone/>
            </a:pPr>
            <a:r>
              <a:rPr lang="fr-BE" sz="2000" dirty="0"/>
              <a:t>Budget participatif</a:t>
            </a:r>
          </a:p>
          <a:p>
            <a:pPr marL="0" indent="0">
              <a:buNone/>
            </a:pPr>
            <a:r>
              <a:rPr lang="fr-BE" sz="2000" dirty="0"/>
              <a:t>Consultation de la jeunesse dans le cadre de « </a:t>
            </a:r>
            <a:r>
              <a:rPr lang="fr-BE" sz="2000" cap="all" dirty="0"/>
              <a:t>ç</a:t>
            </a:r>
            <a:r>
              <a:rPr lang="fr-BE" sz="2000" dirty="0"/>
              <a:t>a bouge dans </a:t>
            </a:r>
            <a:r>
              <a:rPr lang="fr-BE" dirty="0"/>
              <a:t>notre</a:t>
            </a:r>
            <a:r>
              <a:rPr lang="fr-BE" sz="2000" dirty="0"/>
              <a:t> commune »</a:t>
            </a:r>
          </a:p>
          <a:p>
            <a:pPr marL="0" indent="0">
              <a:buNone/>
            </a:pPr>
            <a:r>
              <a:rPr lang="fr-BE" sz="2000" dirty="0"/>
              <a:t>Elaboration d’un nouveau PCDR</a:t>
            </a:r>
          </a:p>
          <a:p>
            <a:pPr marL="0" indent="0">
              <a:buNone/>
            </a:pPr>
            <a:r>
              <a:rPr lang="fr-BE" sz="2000" dirty="0"/>
              <a:t>Renouvellement et redynamisation de la CCATM </a:t>
            </a:r>
            <a:endParaRPr lang="fr-B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2448815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450DC1-066F-4179-AB42-E717A3597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participative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B7CC36-A2A8-4A27-883C-BF9D4EFAF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3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buNone/>
            </a:pPr>
            <a:r>
              <a:rPr lang="fr-BE" sz="2300" b="1" cap="small" dirty="0">
                <a:solidFill>
                  <a:schemeClr val="accent1"/>
                </a:solidFill>
              </a:rPr>
              <a:t>Encourager la participation citoyenne</a:t>
            </a:r>
          </a:p>
          <a:p>
            <a:pPr marL="0" indent="0">
              <a:buNone/>
            </a:pPr>
            <a:r>
              <a:rPr lang="fr-BE" sz="2000" i="1" dirty="0"/>
              <a:t>Actions :</a:t>
            </a:r>
          </a:p>
          <a:p>
            <a:pPr marL="0" indent="0">
              <a:buNone/>
            </a:pPr>
            <a:r>
              <a:rPr lang="fr-BE" dirty="0"/>
              <a:t>Organisation d’une nouvelle journée des associations</a:t>
            </a:r>
          </a:p>
          <a:p>
            <a:pPr marL="0" indent="0">
              <a:buNone/>
            </a:pPr>
            <a:r>
              <a:rPr lang="fr-BE" dirty="0"/>
              <a:t>Organisation d’une étape du « Beau vélo de Ravel »</a:t>
            </a:r>
          </a:p>
          <a:p>
            <a:pPr marL="0" indent="0">
              <a:buNone/>
            </a:pPr>
            <a:r>
              <a:rPr lang="fr-BE" dirty="0"/>
              <a:t>Soutien à la mise en place d’un service d’échange local</a:t>
            </a:r>
          </a:p>
          <a:p>
            <a:pPr marL="0" indent="0">
              <a:buNone/>
            </a:pP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203110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46AD32-962D-45E7-B626-DE3320653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OBJECTIF STRATEGIQUE</a:t>
            </a:r>
            <a:endParaRPr lang="fr-BE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A571F6-0446-4E09-8532-A12BE3F6B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ÊTRE UNE COMMUNE SOLIDAIRE</a:t>
            </a: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3884911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05F588-E91B-4DCB-BB65-A01FE3CD0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solidaire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39D1DD-A0CE-48D6-84AD-22539FAF9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sz="23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buNone/>
            </a:pPr>
            <a:r>
              <a:rPr lang="fr-BE" sz="2300" b="1" cap="small" dirty="0">
                <a:solidFill>
                  <a:schemeClr val="accent1"/>
                </a:solidFill>
              </a:rPr>
              <a:t>Augmenter l’offre d’accueil pour la petite enfance</a:t>
            </a:r>
          </a:p>
          <a:p>
            <a:pPr marL="0" indent="0">
              <a:buNone/>
            </a:pPr>
            <a:r>
              <a:rPr lang="fr-BE" sz="2000" i="1" dirty="0"/>
              <a:t>Actions :</a:t>
            </a:r>
          </a:p>
          <a:p>
            <a:pPr marL="0" indent="0">
              <a:buNone/>
            </a:pPr>
            <a:r>
              <a:rPr lang="fr-BE" sz="2000" dirty="0"/>
              <a:t>Construction d’une nouvelle crèche</a:t>
            </a:r>
          </a:p>
          <a:p>
            <a:pPr marL="0" indent="0">
              <a:buNone/>
            </a:pPr>
            <a:r>
              <a:rPr lang="fr-BE" sz="2000" dirty="0"/>
              <a:t>Collaboration avec le CRPE</a:t>
            </a:r>
          </a:p>
          <a:p>
            <a:pPr marL="0" indent="0">
              <a:buNone/>
            </a:pPr>
            <a:r>
              <a:rPr lang="fr-BE" sz="2000" dirty="0"/>
              <a:t>Diffusion d’informations concernant le métier d’accueillante à domicile</a:t>
            </a:r>
          </a:p>
          <a:p>
            <a:pPr marL="0" indent="0">
              <a:buNone/>
            </a:pPr>
            <a:r>
              <a:rPr lang="fr-BE" sz="2000" dirty="0"/>
              <a:t>Communication concernant la prime à l’installation d’accueillantes d’enfant à domicile</a:t>
            </a:r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3602909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895AE7-6656-44CE-838B-13BE9332C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solidaire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97FE15-512C-47CC-9361-9042AC24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sz="23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buNone/>
            </a:pPr>
            <a:r>
              <a:rPr lang="fr-BE" sz="2300" b="1" cap="small" dirty="0">
                <a:solidFill>
                  <a:schemeClr val="accent1"/>
                </a:solidFill>
              </a:rPr>
              <a:t>Agir pour l’égalité des chances</a:t>
            </a:r>
          </a:p>
          <a:p>
            <a:pPr marL="0" indent="0">
              <a:buNone/>
            </a:pPr>
            <a:r>
              <a:rPr lang="fr-BE" sz="2000" i="1" dirty="0"/>
              <a:t>Actions :</a:t>
            </a:r>
          </a:p>
          <a:p>
            <a:pPr marL="0" indent="0">
              <a:buNone/>
            </a:pPr>
            <a:r>
              <a:rPr lang="fr-BE" sz="2000" dirty="0"/>
              <a:t>Veiller à garantir une mixité dans les projets immobiliers</a:t>
            </a:r>
          </a:p>
          <a:p>
            <a:r>
              <a:rPr lang="fr-BE" dirty="0"/>
              <a:t>+ voir actions prévues dans le PST du CPAS</a:t>
            </a:r>
          </a:p>
        </p:txBody>
      </p:sp>
    </p:spTree>
    <p:extLst>
      <p:ext uri="{BB962C8B-B14F-4D97-AF65-F5344CB8AC3E}">
        <p14:creationId xmlns:p14="http://schemas.microsoft.com/office/powerpoint/2010/main" val="2378370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76AD4D-FA6A-4E72-A44F-AB5C5E246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solidaire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56B249-9CDA-4079-87C5-87EAD1BF9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3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buNone/>
            </a:pPr>
            <a:r>
              <a:rPr lang="fr-BE" sz="2300" b="1" cap="small" dirty="0">
                <a:solidFill>
                  <a:schemeClr val="accent1"/>
                </a:solidFill>
              </a:rPr>
              <a:t>Encourager le maintien des aînés à domicile</a:t>
            </a:r>
          </a:p>
          <a:p>
            <a:pPr marL="0" indent="0">
              <a:buNone/>
            </a:pPr>
            <a:r>
              <a:rPr lang="fr-BE" sz="2000" i="1" dirty="0"/>
              <a:t>Actions :</a:t>
            </a:r>
          </a:p>
          <a:p>
            <a:pPr marL="0" indent="0">
              <a:buNone/>
            </a:pPr>
            <a:r>
              <a:rPr lang="fr-BE" sz="2000" dirty="0"/>
              <a:t>Organisation d’activités intergénérationnelles</a:t>
            </a:r>
          </a:p>
          <a:p>
            <a:pPr marL="0" indent="0">
              <a:buNone/>
            </a:pPr>
            <a:r>
              <a:rPr lang="fr-BE" dirty="0"/>
              <a:t>Relance d’un conseil consultatif des aînés</a:t>
            </a:r>
            <a:endParaRPr lang="fr-BE" sz="2000" dirty="0"/>
          </a:p>
          <a:p>
            <a:pPr marL="0" indent="0">
              <a:buNone/>
            </a:pPr>
            <a:r>
              <a:rPr lang="fr-BE" dirty="0"/>
              <a:t>+ voir actions prévues dans le PST du CPAS</a:t>
            </a:r>
          </a:p>
        </p:txBody>
      </p:sp>
    </p:spTree>
    <p:extLst>
      <p:ext uri="{BB962C8B-B14F-4D97-AF65-F5344CB8AC3E}">
        <p14:creationId xmlns:p14="http://schemas.microsoft.com/office/powerpoint/2010/main" val="338870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8B8405-14A1-4AFB-8855-31232DBE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OBJECTIF STRATÉGIQUE </a:t>
            </a:r>
            <a:endParaRPr lang="fr-BE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B74BE3-5E33-4501-8EF6-724323F024F5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fr-FR" sz="3200" dirty="0"/>
              <a:t>ÊTRE UNE COMMUNE DURABLE</a:t>
            </a: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148018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20480B-5211-4747-BE6B-B9B901AA5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durable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1F5EE6-D1AB-42DC-8CAF-F024813D6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468" y="824765"/>
            <a:ext cx="5922432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Objectif opérationnel : Diminution des déchets</a:t>
            </a:r>
          </a:p>
          <a:p>
            <a:pPr marL="0" indent="0">
              <a:buNone/>
            </a:pPr>
            <a:r>
              <a:rPr lang="fr-BE" sz="1900" dirty="0"/>
              <a:t>Actions :</a:t>
            </a:r>
          </a:p>
          <a:p>
            <a:r>
              <a:rPr lang="fr-BE" sz="2000" dirty="0"/>
              <a:t>Mandats pour actions de prévention en collaboration avec </a:t>
            </a:r>
            <a:r>
              <a:rPr lang="fr-BE" sz="2000" dirty="0" err="1"/>
              <a:t>Intradel</a:t>
            </a:r>
            <a:endParaRPr lang="fr-BE" sz="2000" dirty="0"/>
          </a:p>
          <a:p>
            <a:r>
              <a:rPr lang="fr-BE" sz="2000" dirty="0"/>
              <a:t>Suppression des plastiques à usage unique au sein de l’Administration</a:t>
            </a:r>
          </a:p>
          <a:p>
            <a:r>
              <a:rPr lang="fr-BE" sz="2000" dirty="0"/>
              <a:t>Création d’une charte visant à la diminution des déchets dans les évènements organisés sur le territoire de la commune</a:t>
            </a:r>
          </a:p>
          <a:p>
            <a:r>
              <a:rPr lang="fr-BE" sz="2000" dirty="0"/>
              <a:t>Acquisition et mise à disposition de gobelets réutilisables aux couleurs de la commune</a:t>
            </a:r>
          </a:p>
          <a:p>
            <a:r>
              <a:rPr lang="fr-BE" dirty="0"/>
              <a:t>Participation au week-end Wallonie Plus Propre</a:t>
            </a:r>
          </a:p>
        </p:txBody>
      </p:sp>
    </p:spTree>
    <p:extLst>
      <p:ext uri="{BB962C8B-B14F-4D97-AF65-F5344CB8AC3E}">
        <p14:creationId xmlns:p14="http://schemas.microsoft.com/office/powerpoint/2010/main" val="276365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20480B-5211-4747-BE6B-B9B901AA5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durable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1F5EE6-D1AB-42DC-8CAF-F024813D6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468" y="824765"/>
            <a:ext cx="5922432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Objectif opérationnel : Diminution des déchets</a:t>
            </a:r>
          </a:p>
          <a:p>
            <a:pPr marL="0" indent="0">
              <a:buNone/>
            </a:pPr>
            <a:r>
              <a:rPr lang="fr-BE" sz="1900" dirty="0"/>
              <a:t>Actions :</a:t>
            </a:r>
          </a:p>
          <a:p>
            <a:r>
              <a:rPr lang="fr-BE" dirty="0"/>
              <a:t>Soutien aux initiatives citoyennes dans le cadre d’actions ponctuelles</a:t>
            </a:r>
          </a:p>
          <a:p>
            <a:r>
              <a:rPr lang="fr-BE" dirty="0"/>
              <a:t>Distribution de sacs réutilisables pour la promotion du commerce local</a:t>
            </a:r>
          </a:p>
          <a:p>
            <a:r>
              <a:rPr lang="fr-BE" dirty="0"/>
              <a:t>Participation à l’opération Rivières Propres</a:t>
            </a:r>
          </a:p>
          <a:p>
            <a:r>
              <a:rPr lang="fr-BE" dirty="0"/>
              <a:t>Actions de sensibilisation pour une consommation plus raisonnée et éco-responsable</a:t>
            </a:r>
          </a:p>
          <a:p>
            <a:r>
              <a:rPr lang="fr-BE" dirty="0"/>
              <a:t>Entretien et aménagement du verger P. Wintgens selon un plan de gestion différenciée</a:t>
            </a:r>
            <a:endParaRPr lang="fr-BE" sz="2400" u="sng" dirty="0"/>
          </a:p>
        </p:txBody>
      </p:sp>
    </p:spTree>
    <p:extLst>
      <p:ext uri="{BB962C8B-B14F-4D97-AF65-F5344CB8AC3E}">
        <p14:creationId xmlns:p14="http://schemas.microsoft.com/office/powerpoint/2010/main" val="1046495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0F55F7-3741-4E5B-A542-186DBD89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durable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C2CD73-0523-48B4-AE58-28463C630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Soutien des circuits courts</a:t>
            </a:r>
          </a:p>
          <a:p>
            <a:pPr marL="0" indent="0">
              <a:buNone/>
            </a:pPr>
            <a:r>
              <a:rPr lang="fr-BE" sz="2400" i="1" dirty="0"/>
              <a:t>Actions :</a:t>
            </a:r>
          </a:p>
          <a:p>
            <a:pPr marL="0" indent="0">
              <a:buNone/>
            </a:pPr>
            <a:r>
              <a:rPr lang="fr-BE" sz="2000" dirty="0"/>
              <a:t>Favoriser l’installation de commerçants locaux</a:t>
            </a:r>
          </a:p>
          <a:p>
            <a:pPr marL="0" indent="0">
              <a:buNone/>
            </a:pPr>
            <a:r>
              <a:rPr lang="fr-BE" sz="2000" dirty="0"/>
              <a:t>Organisation d’un marché annuel des producteurs locaux</a:t>
            </a:r>
          </a:p>
          <a:p>
            <a:pPr marL="0" indent="0">
              <a:buNone/>
            </a:pPr>
            <a:r>
              <a:rPr lang="fr-BE" sz="2000" dirty="0"/>
              <a:t>Augmentation de la fréquence des repas locaux et/ou bio à la cantine scolaire</a:t>
            </a:r>
          </a:p>
          <a:p>
            <a:pPr marL="0" indent="0">
              <a:buNone/>
            </a:pPr>
            <a:r>
              <a:rPr lang="fr-BE" sz="2000" dirty="0"/>
              <a:t>Adhésion au Green Deal pour les cantines durables</a:t>
            </a:r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6269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2DF979-4F75-488B-9D43-BBF2F634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durable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CD9C4E-706D-47B5-825C-BDDCFAE76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Soutien à la mobilité douce</a:t>
            </a:r>
          </a:p>
          <a:p>
            <a:pPr marL="0" indent="0">
              <a:buNone/>
            </a:pPr>
            <a:r>
              <a:rPr lang="fr-BE" sz="2000" i="1" dirty="0"/>
              <a:t>Actions :</a:t>
            </a:r>
          </a:p>
          <a:p>
            <a:pPr marL="0" indent="0">
              <a:buNone/>
            </a:pPr>
            <a:r>
              <a:rPr lang="fr-BE" sz="2000" dirty="0"/>
              <a:t>Création d’une liaison sécurisée pour piétons et cyclistes entre Baelen et Membach</a:t>
            </a:r>
          </a:p>
          <a:p>
            <a:pPr marL="0" indent="0">
              <a:buNone/>
            </a:pPr>
            <a:r>
              <a:rPr lang="fr-BE" sz="2000" dirty="0"/>
              <a:t>Création d’une bande cycliste entre Baelen et Welkenraedt</a:t>
            </a:r>
          </a:p>
          <a:p>
            <a:pPr marL="0" indent="0">
              <a:buNone/>
            </a:pPr>
            <a:r>
              <a:rPr lang="fr-BE" sz="2000" dirty="0"/>
              <a:t>Elaboration d’un diagnostic mobilité</a:t>
            </a:r>
          </a:p>
          <a:p>
            <a:pPr marL="0" indent="0">
              <a:buNone/>
            </a:pPr>
            <a:r>
              <a:rPr lang="fr-BE" sz="2000" dirty="0"/>
              <a:t>Participation à l’opération Emile, le serpent mobile, dans les écoles</a:t>
            </a:r>
          </a:p>
          <a:p>
            <a:pPr marL="0" indent="0">
              <a:buNone/>
            </a:pPr>
            <a:r>
              <a:rPr lang="fr-BE" sz="2000" dirty="0"/>
              <a:t>Aménagements de parkings sécurisés pour les vélos</a:t>
            </a:r>
          </a:p>
          <a:p>
            <a:pPr marL="0" indent="0">
              <a:buNone/>
            </a:pPr>
            <a:r>
              <a:rPr lang="fr-BE" sz="2000" dirty="0"/>
              <a:t>Proposition d’achat groupé de vélos </a:t>
            </a:r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u="sng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4562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D0E4D5-89C7-44E5-B5E7-BA46074E7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durable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844490-0F05-4B00-9636-3451CDB3B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Diminution de la consommation d’énergie</a:t>
            </a:r>
          </a:p>
          <a:p>
            <a:pPr marL="0" indent="0">
              <a:buNone/>
            </a:pPr>
            <a:r>
              <a:rPr lang="fr-BE" sz="2200" i="1" dirty="0"/>
              <a:t>Actions :</a:t>
            </a:r>
          </a:p>
          <a:p>
            <a:pPr marL="0" indent="0">
              <a:buNone/>
            </a:pPr>
            <a:r>
              <a:rPr lang="fr-BE" sz="2200" dirty="0"/>
              <a:t>Construction d’un nouveau bâtiment pour l’école maternelle de Membach</a:t>
            </a:r>
          </a:p>
          <a:p>
            <a:pPr marL="0" indent="0">
              <a:buNone/>
            </a:pPr>
            <a:r>
              <a:rPr lang="fr-BE" sz="2200" dirty="0"/>
              <a:t>Etude énergétique lors de la construction d’une nouvelle crèche</a:t>
            </a:r>
          </a:p>
          <a:p>
            <a:pPr marL="0" indent="0">
              <a:buNone/>
            </a:pPr>
            <a:r>
              <a:rPr lang="fr-BE" sz="2200" dirty="0"/>
              <a:t>Installation de panneaux photovoltaïques au hall de voirie</a:t>
            </a:r>
          </a:p>
          <a:p>
            <a:pPr marL="0" indent="0">
              <a:buNone/>
            </a:pPr>
            <a:endParaRPr lang="fr-BE" sz="2200" dirty="0"/>
          </a:p>
          <a:p>
            <a:pPr marL="0" indent="0">
              <a:buNone/>
            </a:pPr>
            <a:endParaRPr lang="fr-BE" u="sng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17119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D0E4D5-89C7-44E5-B5E7-BA46074E7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Être une commune durable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844490-0F05-4B00-9636-3451CDB3B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Objectif opérationnel :</a:t>
            </a:r>
          </a:p>
          <a:p>
            <a:pPr marL="0" indent="0">
              <a:buNone/>
            </a:pPr>
            <a:r>
              <a:rPr lang="fr-BE" sz="2800" b="1" cap="small" dirty="0">
                <a:solidFill>
                  <a:schemeClr val="accent1"/>
                </a:solidFill>
              </a:rPr>
              <a:t>Diminution de la consommation d’énergie</a:t>
            </a:r>
          </a:p>
          <a:p>
            <a:pPr marL="0" indent="0">
              <a:buNone/>
            </a:pPr>
            <a:endParaRPr lang="fr-BE" sz="2200" dirty="0"/>
          </a:p>
          <a:p>
            <a:pPr marL="0" indent="0">
              <a:buNone/>
            </a:pPr>
            <a:r>
              <a:rPr lang="fr-BE" sz="2200" dirty="0"/>
              <a:t>Etude installation de panneaux photovoltaïques à l’AC</a:t>
            </a:r>
          </a:p>
          <a:p>
            <a:pPr marL="0" indent="0">
              <a:buNone/>
            </a:pPr>
            <a:r>
              <a:rPr lang="fr-BE" sz="2200" dirty="0"/>
              <a:t>Travaux d’isolation à l’école de Membach (Ancienne maison communale)</a:t>
            </a:r>
          </a:p>
          <a:p>
            <a:pPr marL="0" indent="0">
              <a:buNone/>
            </a:pPr>
            <a:r>
              <a:rPr lang="fr-BE" sz="2200" dirty="0"/>
              <a:t>Remplacement des châssis au </a:t>
            </a:r>
            <a:r>
              <a:rPr lang="fr-BE" sz="2200" dirty="0" err="1"/>
              <a:t>Bailus</a:t>
            </a:r>
            <a:r>
              <a:rPr lang="fr-BE" sz="2200" dirty="0"/>
              <a:t> et au CPAS</a:t>
            </a:r>
          </a:p>
          <a:p>
            <a:pPr marL="0" indent="0">
              <a:buNone/>
            </a:pPr>
            <a:endParaRPr lang="fr-BE" sz="2200" dirty="0"/>
          </a:p>
          <a:p>
            <a:pPr marL="0" indent="0">
              <a:buNone/>
            </a:pPr>
            <a:endParaRPr lang="fr-BE" u="sng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00072317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Cad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adre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8278</TotalTime>
  <Words>1036</Words>
  <Application>Microsoft Office PowerPoint</Application>
  <PresentationFormat>Grand écran</PresentationFormat>
  <Paragraphs>187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Trebuchet MS</vt:lpstr>
      <vt:lpstr>Wingdings 2</vt:lpstr>
      <vt:lpstr>Cadre</vt:lpstr>
      <vt:lpstr>Présentation PowerPoint</vt:lpstr>
      <vt:lpstr>Les 4 objectifs stratégiques</vt:lpstr>
      <vt:lpstr>OBJECTIF STRATÉGIQUE </vt:lpstr>
      <vt:lpstr>Être une commune durable</vt:lpstr>
      <vt:lpstr>Être une commune durable</vt:lpstr>
      <vt:lpstr>Être une commune durable</vt:lpstr>
      <vt:lpstr>Être une commune durable</vt:lpstr>
      <vt:lpstr>Être une commune durable</vt:lpstr>
      <vt:lpstr>Être une commune durable</vt:lpstr>
      <vt:lpstr>Être une commune durable</vt:lpstr>
      <vt:lpstr>Être une commune durable</vt:lpstr>
      <vt:lpstr>Être une commune durable</vt:lpstr>
      <vt:lpstr>OBJECTIF STRATEGIQUE</vt:lpstr>
      <vt:lpstr>Être une commune où il fait bon vivre</vt:lpstr>
      <vt:lpstr>Être une commune où il fait bon vivre</vt:lpstr>
      <vt:lpstr>Être une commune où il fait bon vivre</vt:lpstr>
      <vt:lpstr>Être une commune où il fait bon vivre</vt:lpstr>
      <vt:lpstr>Être une commune où il fait bon vivre</vt:lpstr>
      <vt:lpstr>Être une commune où il fait bon vivre</vt:lpstr>
      <vt:lpstr>OBJECTIF STRATEGIQUE</vt:lpstr>
      <vt:lpstr>Être une commune participative</vt:lpstr>
      <vt:lpstr>Être une commune participative</vt:lpstr>
      <vt:lpstr>OBJECTIF STRATEGIQUE</vt:lpstr>
      <vt:lpstr>Être une commune solidaire</vt:lpstr>
      <vt:lpstr>Être une commune solidaire</vt:lpstr>
      <vt:lpstr>Être une commune solidaire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Commune de Baelen Plan stratégique transversal (PST)</dc:title>
  <dc:creator>Maurice FYON</dc:creator>
  <cp:lastModifiedBy>Arnaud Scheen</cp:lastModifiedBy>
  <cp:revision>46</cp:revision>
  <dcterms:created xsi:type="dcterms:W3CDTF">2019-10-30T15:11:44Z</dcterms:created>
  <dcterms:modified xsi:type="dcterms:W3CDTF">2019-11-11T19:25:13Z</dcterms:modified>
</cp:coreProperties>
</file>